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3" r:id="rId6"/>
    <p:sldId id="264" r:id="rId7"/>
    <p:sldId id="274" r:id="rId8"/>
    <p:sldId id="265" r:id="rId9"/>
    <p:sldId id="266" r:id="rId10"/>
    <p:sldId id="267" r:id="rId11"/>
    <p:sldId id="269"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19" autoAdjust="0"/>
  </p:normalViewPr>
  <p:slideViewPr>
    <p:cSldViewPr snapToGrid="0">
      <p:cViewPr varScale="1">
        <p:scale>
          <a:sx n="85" d="100"/>
          <a:sy n="85" d="100"/>
        </p:scale>
        <p:origin x="108"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XZd9n373vf4?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yaqeZ9Snt4E?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err="1">
                <a:solidFill>
                  <a:schemeClr val="tx1"/>
                </a:solidFill>
              </a:rPr>
              <a:t>Alphastar</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dirty="0">
                <a:solidFill>
                  <a:schemeClr val="tx1"/>
                </a:solidFill>
              </a:rPr>
              <a:t>A StarCraft 2 AI by Google’s </a:t>
            </a:r>
            <a:r>
              <a:rPr lang="en-US" dirty="0" err="1">
                <a:solidFill>
                  <a:schemeClr val="tx1"/>
                </a:solidFill>
              </a:rPr>
              <a:t>Deepmind</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1C61C-DBD6-4125-A183-78B7A98E0E75}"/>
              </a:ext>
            </a:extLst>
          </p:cNvPr>
          <p:cNvPicPr>
            <a:picLocks noChangeAspect="1"/>
          </p:cNvPicPr>
          <p:nvPr/>
        </p:nvPicPr>
        <p:blipFill>
          <a:blip r:embed="rId2"/>
          <a:stretch>
            <a:fillRect/>
          </a:stretch>
        </p:blipFill>
        <p:spPr>
          <a:xfrm>
            <a:off x="1375215" y="395103"/>
            <a:ext cx="2735349" cy="6067794"/>
          </a:xfrm>
          <a:prstGeom prst="rect">
            <a:avLst/>
          </a:prstGeom>
        </p:spPr>
      </p:pic>
      <p:pic>
        <p:nvPicPr>
          <p:cNvPr id="3" name="Picture 2">
            <a:extLst>
              <a:ext uri="{FF2B5EF4-FFF2-40B4-BE49-F238E27FC236}">
                <a16:creationId xmlns:a16="http://schemas.microsoft.com/office/drawing/2014/main" id="{C40BDDD3-4872-4F48-B76E-C2290D187CD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26023" y="2457450"/>
            <a:ext cx="3454398" cy="1943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AD8246-74F3-40B9-9310-B84649A7E3DD}"/>
              </a:ext>
            </a:extLst>
          </p:cNvPr>
          <p:cNvSpPr txBox="1"/>
          <p:nvPr/>
        </p:nvSpPr>
        <p:spPr>
          <a:xfrm>
            <a:off x="5351245" y="2971799"/>
            <a:ext cx="1489510" cy="1107996"/>
          </a:xfrm>
          <a:prstGeom prst="rect">
            <a:avLst/>
          </a:prstGeom>
          <a:noFill/>
        </p:spPr>
        <p:txBody>
          <a:bodyPr wrap="none" rtlCol="0">
            <a:spAutoFit/>
          </a:bodyPr>
          <a:lstStyle/>
          <a:p>
            <a:r>
              <a:rPr lang="en-GB" sz="6600" b="1" dirty="0"/>
              <a:t>0-5</a:t>
            </a:r>
          </a:p>
        </p:txBody>
      </p:sp>
    </p:spTree>
    <p:extLst>
      <p:ext uri="{BB962C8B-B14F-4D97-AF65-F5344CB8AC3E}">
        <p14:creationId xmlns:p14="http://schemas.microsoft.com/office/powerpoint/2010/main" val="17227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C703A-690E-4816-92F2-3C406AD36DC0}"/>
              </a:ext>
            </a:extLst>
          </p:cNvPr>
          <p:cNvSpPr txBox="1"/>
          <p:nvPr/>
        </p:nvSpPr>
        <p:spPr>
          <a:xfrm>
            <a:off x="4989689" y="1919111"/>
            <a:ext cx="1535288" cy="369332"/>
          </a:xfrm>
          <a:prstGeom prst="rect">
            <a:avLst/>
          </a:prstGeom>
          <a:noFill/>
        </p:spPr>
        <p:txBody>
          <a:bodyPr wrap="square" rtlCol="0">
            <a:spAutoFit/>
          </a:bodyPr>
          <a:lstStyle/>
          <a:p>
            <a:r>
              <a:rPr lang="en-GB" b="1" dirty="0"/>
              <a:t>Conclusion</a:t>
            </a:r>
          </a:p>
        </p:txBody>
      </p:sp>
      <p:sp>
        <p:nvSpPr>
          <p:cNvPr id="3" name="TextBox 2">
            <a:extLst>
              <a:ext uri="{FF2B5EF4-FFF2-40B4-BE49-F238E27FC236}">
                <a16:creationId xmlns:a16="http://schemas.microsoft.com/office/drawing/2014/main" id="{73005451-B9EC-450C-B393-2505640A2C51}"/>
              </a:ext>
            </a:extLst>
          </p:cNvPr>
          <p:cNvSpPr txBox="1"/>
          <p:nvPr/>
        </p:nvSpPr>
        <p:spPr>
          <a:xfrm>
            <a:off x="2252134" y="3821289"/>
            <a:ext cx="1969910" cy="369332"/>
          </a:xfrm>
          <a:prstGeom prst="rect">
            <a:avLst/>
          </a:prstGeom>
          <a:noFill/>
        </p:spPr>
        <p:txBody>
          <a:bodyPr wrap="square" rtlCol="0">
            <a:spAutoFit/>
          </a:bodyPr>
          <a:lstStyle/>
          <a:p>
            <a:r>
              <a:rPr lang="en-GB" dirty="0"/>
              <a:t>Best Slide</a:t>
            </a:r>
          </a:p>
        </p:txBody>
      </p:sp>
      <p:sp>
        <p:nvSpPr>
          <p:cNvPr id="4" name="TextBox 3">
            <a:extLst>
              <a:ext uri="{FF2B5EF4-FFF2-40B4-BE49-F238E27FC236}">
                <a16:creationId xmlns:a16="http://schemas.microsoft.com/office/drawing/2014/main" id="{5D71A6AF-3F8F-4148-98D2-404F6EF3D0E0}"/>
              </a:ext>
            </a:extLst>
          </p:cNvPr>
          <p:cNvSpPr txBox="1"/>
          <p:nvPr/>
        </p:nvSpPr>
        <p:spPr>
          <a:xfrm>
            <a:off x="6818490" y="4696178"/>
            <a:ext cx="1969910" cy="369332"/>
          </a:xfrm>
          <a:prstGeom prst="rect">
            <a:avLst/>
          </a:prstGeom>
          <a:noFill/>
        </p:spPr>
        <p:txBody>
          <a:bodyPr wrap="square" rtlCol="0">
            <a:spAutoFit/>
          </a:bodyPr>
          <a:lstStyle/>
          <a:p>
            <a:r>
              <a:rPr lang="en-GB" dirty="0"/>
              <a:t>Much WoW</a:t>
            </a:r>
          </a:p>
        </p:txBody>
      </p:sp>
    </p:spTree>
    <p:extLst>
      <p:ext uri="{BB962C8B-B14F-4D97-AF65-F5344CB8AC3E}">
        <p14:creationId xmlns:p14="http://schemas.microsoft.com/office/powerpoint/2010/main" val="292911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What is StarCraft 2 - Intro</a:t>
            </a:r>
          </a:p>
        </p:txBody>
      </p:sp>
      <p:pic>
        <p:nvPicPr>
          <p:cNvPr id="4" name="Online Media 4" title="StarCraft 2 Wings of Liberty Intro Cinematic Full HD">
            <a:hlinkClick r:id="" action="ppaction://media"/>
            <a:extLst>
              <a:ext uri="{FF2B5EF4-FFF2-40B4-BE49-F238E27FC236}">
                <a16:creationId xmlns:a16="http://schemas.microsoft.com/office/drawing/2014/main" id="{81062546-BDE0-4469-8315-0C82FFCBF6A0}"/>
              </a:ext>
            </a:extLst>
          </p:cNvPr>
          <p:cNvPicPr>
            <a:picLocks noRot="1" noChangeAspect="1"/>
          </p:cNvPicPr>
          <p:nvPr>
            <a:videoFile r:link="rId1"/>
          </p:nvPr>
        </p:nvPicPr>
        <p:blipFill>
          <a:blip r:embed="rId3"/>
          <a:stretch>
            <a:fillRect/>
          </a:stretch>
        </p:blipFill>
        <p:spPr>
          <a:xfrm>
            <a:off x="1422400" y="1143000"/>
            <a:ext cx="9238405" cy="5219700"/>
          </a:xfrm>
          <a:prstGeom prst="rect">
            <a:avLst/>
          </a:prstGeom>
        </p:spPr>
      </p:pic>
    </p:spTree>
    <p:extLst>
      <p:ext uri="{BB962C8B-B14F-4D97-AF65-F5344CB8AC3E}">
        <p14:creationId xmlns:p14="http://schemas.microsoft.com/office/powerpoint/2010/main" val="127561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What is StarCraft 2 – Gameplay</a:t>
            </a:r>
          </a:p>
        </p:txBody>
      </p:sp>
      <p:pic>
        <p:nvPicPr>
          <p:cNvPr id="3" name="Online Media 2" title="StarCraft II - Gameplay Overview">
            <a:hlinkClick r:id="" action="ppaction://media"/>
            <a:extLst>
              <a:ext uri="{FF2B5EF4-FFF2-40B4-BE49-F238E27FC236}">
                <a16:creationId xmlns:a16="http://schemas.microsoft.com/office/drawing/2014/main" id="{C2EF7742-C5A1-4CF7-87E4-BDB0171641E3}"/>
              </a:ext>
            </a:extLst>
          </p:cNvPr>
          <p:cNvPicPr>
            <a:picLocks noRot="1" noChangeAspect="1"/>
          </p:cNvPicPr>
          <p:nvPr>
            <a:videoFile r:link="rId1"/>
          </p:nvPr>
        </p:nvPicPr>
        <p:blipFill>
          <a:blip r:embed="rId3"/>
          <a:stretch>
            <a:fillRect/>
          </a:stretch>
        </p:blipFill>
        <p:spPr>
          <a:xfrm>
            <a:off x="1346200" y="1084923"/>
            <a:ext cx="9080500" cy="5130483"/>
          </a:xfrm>
          <a:prstGeom prst="rect">
            <a:avLst/>
          </a:prstGeom>
        </p:spPr>
      </p:pic>
    </p:spTree>
    <p:extLst>
      <p:ext uri="{BB962C8B-B14F-4D97-AF65-F5344CB8AC3E}">
        <p14:creationId xmlns:p14="http://schemas.microsoft.com/office/powerpoint/2010/main" val="31157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2EAAB-A373-4E38-AA1D-FC649A7CD1D7}"/>
              </a:ext>
            </a:extLst>
          </p:cNvPr>
          <p:cNvPicPr>
            <a:picLocks noChangeAspect="1"/>
          </p:cNvPicPr>
          <p:nvPr/>
        </p:nvPicPr>
        <p:blipFill>
          <a:blip r:embed="rId2"/>
          <a:stretch>
            <a:fillRect/>
          </a:stretch>
        </p:blipFill>
        <p:spPr>
          <a:xfrm>
            <a:off x="3128212" y="1552313"/>
            <a:ext cx="5687219" cy="3753374"/>
          </a:xfrm>
          <a:prstGeom prst="rect">
            <a:avLst/>
          </a:prstGeom>
        </p:spPr>
      </p:pic>
    </p:spTree>
    <p:extLst>
      <p:ext uri="{BB962C8B-B14F-4D97-AF65-F5344CB8AC3E}">
        <p14:creationId xmlns:p14="http://schemas.microsoft.com/office/powerpoint/2010/main" val="1302747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eSports is a Thing</a:t>
            </a:r>
          </a:p>
        </p:txBody>
      </p:sp>
      <p:pic>
        <p:nvPicPr>
          <p:cNvPr id="5" name="Picture 4">
            <a:extLst>
              <a:ext uri="{FF2B5EF4-FFF2-40B4-BE49-F238E27FC236}">
                <a16:creationId xmlns:a16="http://schemas.microsoft.com/office/drawing/2014/main" id="{6C06F2A3-6879-4043-8762-89FB58351F51}"/>
              </a:ext>
            </a:extLst>
          </p:cNvPr>
          <p:cNvPicPr>
            <a:picLocks noChangeAspect="1"/>
          </p:cNvPicPr>
          <p:nvPr/>
        </p:nvPicPr>
        <p:blipFill>
          <a:blip r:embed="rId2"/>
          <a:stretch>
            <a:fillRect/>
          </a:stretch>
        </p:blipFill>
        <p:spPr>
          <a:xfrm>
            <a:off x="2166427" y="1136921"/>
            <a:ext cx="5047174" cy="3911724"/>
          </a:xfrm>
          <a:prstGeom prst="rect">
            <a:avLst/>
          </a:prstGeom>
        </p:spPr>
      </p:pic>
      <p:pic>
        <p:nvPicPr>
          <p:cNvPr id="7" name="Picture 6">
            <a:extLst>
              <a:ext uri="{FF2B5EF4-FFF2-40B4-BE49-F238E27FC236}">
                <a16:creationId xmlns:a16="http://schemas.microsoft.com/office/drawing/2014/main" id="{70EC2C68-D177-4389-A7D1-FA9467A1DC25}"/>
              </a:ext>
            </a:extLst>
          </p:cNvPr>
          <p:cNvPicPr>
            <a:picLocks noChangeAspect="1"/>
          </p:cNvPicPr>
          <p:nvPr/>
        </p:nvPicPr>
        <p:blipFill>
          <a:blip r:embed="rId3"/>
          <a:stretch>
            <a:fillRect/>
          </a:stretch>
        </p:blipFill>
        <p:spPr>
          <a:xfrm>
            <a:off x="6667501" y="527249"/>
            <a:ext cx="4930362" cy="4241800"/>
          </a:xfrm>
          <a:prstGeom prst="rect">
            <a:avLst/>
          </a:prstGeom>
        </p:spPr>
      </p:pic>
      <p:pic>
        <p:nvPicPr>
          <p:cNvPr id="9" name="Picture 8">
            <a:extLst>
              <a:ext uri="{FF2B5EF4-FFF2-40B4-BE49-F238E27FC236}">
                <a16:creationId xmlns:a16="http://schemas.microsoft.com/office/drawing/2014/main" id="{13EDA9AD-D5A2-4E04-BDCF-746F553A9C11}"/>
              </a:ext>
            </a:extLst>
          </p:cNvPr>
          <p:cNvPicPr>
            <a:picLocks noChangeAspect="1"/>
          </p:cNvPicPr>
          <p:nvPr/>
        </p:nvPicPr>
        <p:blipFill>
          <a:blip r:embed="rId4"/>
          <a:stretch>
            <a:fillRect/>
          </a:stretch>
        </p:blipFill>
        <p:spPr>
          <a:xfrm>
            <a:off x="769228" y="3737470"/>
            <a:ext cx="3757445" cy="2368351"/>
          </a:xfrm>
          <a:prstGeom prst="rect">
            <a:avLst/>
          </a:prstGeom>
        </p:spPr>
      </p:pic>
    </p:spTree>
    <p:extLst>
      <p:ext uri="{BB962C8B-B14F-4D97-AF65-F5344CB8AC3E}">
        <p14:creationId xmlns:p14="http://schemas.microsoft.com/office/powerpoint/2010/main" val="44331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40EB3-B988-4A82-9148-5B69FD862204}"/>
              </a:ext>
            </a:extLst>
          </p:cNvPr>
          <p:cNvSpPr txBox="1"/>
          <p:nvPr/>
        </p:nvSpPr>
        <p:spPr>
          <a:xfrm>
            <a:off x="647700" y="612844"/>
            <a:ext cx="10896600" cy="5632311"/>
          </a:xfrm>
          <a:prstGeom prst="rect">
            <a:avLst/>
          </a:prstGeom>
          <a:noFill/>
        </p:spPr>
        <p:txBody>
          <a:bodyPr wrap="square" rtlCol="0">
            <a:spAutoFit/>
          </a:bodyPr>
          <a:lstStyle/>
          <a:p>
            <a:pPr algn="l"/>
            <a:r>
              <a:rPr lang="en-GB" b="1" dirty="0">
                <a:solidFill>
                  <a:srgbClr val="123693"/>
                </a:solidFill>
                <a:effectLst/>
                <a:latin typeface="Deepmind Sans"/>
              </a:rPr>
              <a:t>Why StarCraft II?</a:t>
            </a:r>
          </a:p>
          <a:p>
            <a:pPr algn="l"/>
            <a:endParaRPr lang="en-GB" dirty="0">
              <a:solidFill>
                <a:srgbClr val="123693"/>
              </a:solidFill>
              <a:latin typeface="Deepmind Sans"/>
            </a:endParaRPr>
          </a:p>
          <a:p>
            <a:pPr algn="l"/>
            <a:r>
              <a:rPr lang="en-GB" b="0" dirty="0">
                <a:solidFill>
                  <a:srgbClr val="123693"/>
                </a:solidFill>
                <a:effectLst/>
                <a:latin typeface="Deepmind Sans"/>
              </a:rPr>
              <a:t>The need to balance short and long-term goals and adapt to unexpected situations, poses a huge challenge for systems that have often tended to be brittle and inflexible.</a:t>
            </a:r>
          </a:p>
          <a:p>
            <a:pPr algn="l"/>
            <a:endParaRPr lang="en-GB" b="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Game theory: </a:t>
            </a:r>
            <a:r>
              <a:rPr lang="en-GB" i="0" dirty="0">
                <a:solidFill>
                  <a:srgbClr val="123693"/>
                </a:solidFill>
                <a:effectLst/>
                <a:latin typeface="Deepmind Sans"/>
              </a:rPr>
              <a:t>Li</a:t>
            </a:r>
            <a:r>
              <a:rPr lang="en-GB" b="0" i="0" dirty="0">
                <a:solidFill>
                  <a:srgbClr val="123693"/>
                </a:solidFill>
                <a:effectLst/>
                <a:latin typeface="Deepmind Sans"/>
              </a:rPr>
              <a:t>ke rock-paper-scissors, there is no single best strategy. An AI training process needs to continually explore and expand the frontiers of strategic knowledge.</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Imperfect information: </a:t>
            </a:r>
            <a:r>
              <a:rPr lang="en-GB" b="0" i="0" dirty="0">
                <a:solidFill>
                  <a:srgbClr val="123693"/>
                </a:solidFill>
                <a:effectLst/>
                <a:latin typeface="Deepmind Sans"/>
              </a:rPr>
              <a:t>Unlike games like chess or Go where players see everything, crucial information is hidden from a StarCraft player and must be actively discovered by “scouting”.</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Long term planning:</a:t>
            </a:r>
            <a:r>
              <a:rPr lang="en-GB" b="0" i="0" dirty="0">
                <a:solidFill>
                  <a:srgbClr val="123693"/>
                </a:solidFill>
                <a:effectLst/>
                <a:latin typeface="Deepmind Sans"/>
              </a:rPr>
              <a:t> Like many real-world problems cause-and-effect is not instantaneous. Games can also take anywhere up to one hour to complete, meaning actions taken early in the game may not pay off for a long time.</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Real time: </a:t>
            </a:r>
            <a:r>
              <a:rPr lang="en-GB" b="0" i="0" dirty="0">
                <a:solidFill>
                  <a:srgbClr val="123693"/>
                </a:solidFill>
                <a:effectLst/>
                <a:latin typeface="Deepmind Sans"/>
              </a:rPr>
              <a:t>Unlike traditional board games where players alternate turns between subsequent moves, StarCraft players must perform actions continually as the game clock progresses.</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Large action space:</a:t>
            </a:r>
            <a:r>
              <a:rPr lang="en-GB" b="0" i="0" dirty="0">
                <a:solidFill>
                  <a:srgbClr val="123693"/>
                </a:solidFill>
                <a:effectLst/>
                <a:latin typeface="Deepmind Sans"/>
              </a:rPr>
              <a:t> Hundreds of different units and buildings must be controlled at once, in real-time, resulting in a combinatorial space of possibilities. On top of this, actions are hierarchical and can be modified and augmented. Our parameterization of the game has an average of approximately 10 to the 26 legal actions at every time-step.</a:t>
            </a:r>
          </a:p>
        </p:txBody>
      </p:sp>
    </p:spTree>
    <p:extLst>
      <p:ext uri="{BB962C8B-B14F-4D97-AF65-F5344CB8AC3E}">
        <p14:creationId xmlns:p14="http://schemas.microsoft.com/office/powerpoint/2010/main" val="301207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2F8029B-130E-4DA7-9F23-ADE318B3F62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8579" y="584200"/>
            <a:ext cx="10114842"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DEFD67-E0D0-4CF1-AE43-FC38F4C79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571500"/>
            <a:ext cx="108489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3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5CC6B6-F0C1-4251-A7FD-BCFEB6CA100A}"/>
              </a:ext>
            </a:extLst>
          </p:cNvPr>
          <p:cNvPicPr>
            <a:picLocks noChangeAspect="1"/>
          </p:cNvPicPr>
          <p:nvPr/>
        </p:nvPicPr>
        <p:blipFill>
          <a:blip r:embed="rId2"/>
          <a:stretch>
            <a:fillRect/>
          </a:stretch>
        </p:blipFill>
        <p:spPr>
          <a:xfrm>
            <a:off x="1215195" y="395103"/>
            <a:ext cx="2984892" cy="6067794"/>
          </a:xfrm>
          <a:prstGeom prst="rect">
            <a:avLst/>
          </a:prstGeom>
        </p:spPr>
      </p:pic>
      <p:pic>
        <p:nvPicPr>
          <p:cNvPr id="8" name="Picture 2">
            <a:extLst>
              <a:ext uri="{FF2B5EF4-FFF2-40B4-BE49-F238E27FC236}">
                <a16:creationId xmlns:a16="http://schemas.microsoft.com/office/drawing/2014/main" id="{E97F8734-2A75-4F81-8A09-342355C33CA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41545" y="2451100"/>
            <a:ext cx="3476976" cy="19557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E56E4C-5F8D-40B8-B476-DC7B00622ABD}"/>
              </a:ext>
            </a:extLst>
          </p:cNvPr>
          <p:cNvSpPr txBox="1"/>
          <p:nvPr/>
        </p:nvSpPr>
        <p:spPr>
          <a:xfrm>
            <a:off x="5473700" y="2971799"/>
            <a:ext cx="1489510" cy="1107996"/>
          </a:xfrm>
          <a:prstGeom prst="rect">
            <a:avLst/>
          </a:prstGeom>
          <a:noFill/>
        </p:spPr>
        <p:txBody>
          <a:bodyPr wrap="none" rtlCol="0">
            <a:spAutoFit/>
          </a:bodyPr>
          <a:lstStyle/>
          <a:p>
            <a:r>
              <a:rPr lang="en-GB" sz="6600" b="1" dirty="0"/>
              <a:t>0-5</a:t>
            </a:r>
          </a:p>
        </p:txBody>
      </p:sp>
    </p:spTree>
    <p:extLst>
      <p:ext uri="{BB962C8B-B14F-4D97-AF65-F5344CB8AC3E}">
        <p14:creationId xmlns:p14="http://schemas.microsoft.com/office/powerpoint/2010/main" val="4938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{A295C3B7-736D-40DA-9318-7823F2C473BC}tf78438558_win32</Template>
  <TotalTime>131</TotalTime>
  <Words>260</Words>
  <Application>Microsoft Office PowerPoint</Application>
  <PresentationFormat>Widescreen</PresentationFormat>
  <Paragraphs>23</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Deepmind Sans</vt:lpstr>
      <vt:lpstr>Garamond</vt:lpstr>
      <vt:lpstr>SavonVTI</vt:lpstr>
      <vt:lpstr>Alphastar</vt:lpstr>
      <vt:lpstr>What is StarCraft 2 - Intro</vt:lpstr>
      <vt:lpstr>What is StarCraft 2 – Gameplay</vt:lpstr>
      <vt:lpstr>PowerPoint Presentation</vt:lpstr>
      <vt:lpstr>eSports is a Thing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Alphastar</dc:title>
  <dc:creator>Lesley Stevenson</dc:creator>
  <cp:lastModifiedBy>andy salwy</cp:lastModifiedBy>
  <cp:revision>2</cp:revision>
  <dcterms:created xsi:type="dcterms:W3CDTF">2021-12-10T10:48:42Z</dcterms:created>
  <dcterms:modified xsi:type="dcterms:W3CDTF">2021-12-10T13:01:24Z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